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0" r:id="rId5"/>
    <p:sldId id="343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289" r:id="rId14"/>
    <p:sldId id="315" r:id="rId15"/>
    <p:sldId id="318" r:id="rId16"/>
    <p:sldId id="319" r:id="rId17"/>
    <p:sldId id="321" r:id="rId18"/>
    <p:sldId id="320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13" r:id="rId32"/>
    <p:sldId id="334" r:id="rId33"/>
    <p:sldId id="335" r:id="rId34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72;&#1083;&#1103;&#1103;\Documents\&#1087;&#1088;&#1077;&#1079;&#1077;&#1085;&#1090;&#1072;&#1094;&#1080;&#1103;%201-&#1077;%20&#1087;&#1086;&#1083;&#1091;&#1075;&#1086;&#1076;&#1080;&#1077;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72;&#1083;&#1103;&#1103;\Documents\&#1087;&#1088;&#1077;&#1079;&#1077;&#1085;&#1090;&#1072;&#1094;&#1080;&#1103;%201-&#1077;%20&#1087;&#1086;&#1083;&#1091;&#1075;&#1086;&#1076;&#1080;&#1077;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72;&#1083;&#1103;&#1103;\Documents\&#1087;&#1088;&#1077;&#1079;&#1077;&#1085;&#1090;&#1072;&#1094;&#1080;&#1103;%201-&#1077;%20&#1087;&#1086;&#1083;&#1091;&#1075;&#1086;&#1076;&#1080;&#1077;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72;&#1083;&#1103;&#1103;\Documents\&#1087;&#1088;&#1077;&#1079;&#1077;&#1085;&#1090;&#1072;&#1094;&#1080;&#1103;%201-&#1077;%20&#1087;&#1086;&#1083;&#1091;&#1075;&#1086;&#1076;&#1080;&#1077;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72;&#1083;&#1103;&#1103;\Documents\&#1087;&#1088;&#1077;&#1079;&#1077;&#1085;&#1090;&#1072;&#1094;&#1080;&#1103;%201-&#1077;%20&#1087;&#1086;&#1083;&#1091;&#1075;&#1086;&#1076;&#1080;&#1077;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72;&#1083;&#1103;&#1103;\Documents\&#1087;&#1088;&#1077;&#1079;&#1077;&#1085;&#1090;&#1072;&#1094;&#1080;&#1103;%201-&#1077;%20&#1087;&#1086;&#1083;&#1091;&#1075;&#1086;&#1076;&#1080;&#1077;%20201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1240567585301837"/>
                  <c:y val="0.1890819791104500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smtClean="0"/>
                      <a:t>17%</a:t>
                    </a:r>
                    <a:r>
                      <a:rPr lang="ru-RU" sz="2000" baseline="0" smtClean="0"/>
                      <a:t> БелЖД</a:t>
                    </a:r>
                    <a:endParaRPr lang="ru-RU" sz="200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smtClean="0"/>
                      <a:t>6%</a:t>
                    </a:r>
                    <a:r>
                      <a:rPr lang="ru-RU" sz="2000" baseline="0" smtClean="0"/>
                      <a:t> Авиации</a:t>
                    </a:r>
                    <a:endParaRPr lang="ru-RU" sz="200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smtClean="0"/>
                      <a:t>0%</a:t>
                    </a:r>
                    <a:r>
                      <a:rPr lang="ru-RU" sz="2000" baseline="0" smtClean="0"/>
                      <a:t> Водный транспорт</a:t>
                    </a:r>
                    <a:endParaRPr lang="ru-RU" sz="200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593749999999999E-2"/>
                  <c:y val="-4.61415433537631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15%</a:t>
                    </a:r>
                    <a:r>
                      <a:rPr lang="ru-RU" sz="2000" baseline="0" dirty="0" smtClean="0"/>
                      <a:t> Автомобильный транспорт</a:t>
                    </a:r>
                    <a:endParaRPr lang="ru-RU" sz="200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22916666666669"/>
                      <c:h val="0.17555548371821791"/>
                    </c:manualLayout>
                  </c15:layout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smtClean="0"/>
                      <a:t>59% Дорожного хозяйства</a:t>
                    </a:r>
                    <a:endParaRPr lang="ru-RU" sz="200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30677083333333333"/>
                  <c:y val="-3.40581522102996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6A93B8-C2B4-436E-9A97-1DA3A787EC3D}" type="PERCENTAGE">
                      <a:rPr lang="ru-RU" sz="2000" smtClean="0"/>
                      <a:pPr>
                        <a:defRPr sz="2000"/>
                      </a:pPr>
                      <a:t>[ПРОЦЕНТ]</a:t>
                    </a:fld>
                    <a:r>
                      <a:rPr lang="ru-RU" sz="2000" smtClean="0"/>
                      <a:t> Промышленные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61458333333333"/>
                      <c:h val="8.6320033941727187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0.26386893044619425"/>
                  <c:y val="1.761633345749534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dirty="0" smtClean="0"/>
                      <a:t>3%</a:t>
                    </a:r>
                    <a:r>
                      <a:rPr lang="ru-RU" sz="2000" baseline="0" dirty="0" smtClean="0"/>
                      <a:t> Прочие организации</a:t>
                    </a:r>
                    <a:endParaRPr lang="ru-RU" sz="2000" dirty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Лист1!$B$3:$B$9</c:f>
              <c:numCache>
                <c:formatCode>General</c:formatCode>
                <c:ptCount val="7"/>
                <c:pt idx="0">
                  <c:v>6</c:v>
                </c:pt>
                <c:pt idx="1">
                  <c:v>2</c:v>
                </c:pt>
                <c:pt idx="2">
                  <c:v>0</c:v>
                </c:pt>
                <c:pt idx="3">
                  <c:v>5</c:v>
                </c:pt>
                <c:pt idx="4">
                  <c:v>20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0171853518310218E-2"/>
          <c:w val="1"/>
          <c:h val="0.979828146481689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38D90DB1-C82C-44B2-92B8-A193BD246440}" type="PERCENTAGE">
                      <a:rPr lang="ru-RU" smtClean="0"/>
                      <a:pPr/>
                      <a:t>[ПРОЦЕНТ]</a:t>
                    </a:fld>
                    <a:r>
                      <a:rPr lang="ru-RU" smtClean="0"/>
                      <a:t>БелЖД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59D3AD-7277-43C6-81FC-350E73C8F737}" type="PERCENTAGE">
                      <a:rPr lang="ru-RU" smtClean="0"/>
                      <a:pPr/>
                      <a:t>[ПРОЦЕНТ]</a:t>
                    </a:fld>
                    <a:r>
                      <a:rPr lang="ru-RU" dirty="0" smtClean="0"/>
                      <a:t>Авиации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7FFA69C-854C-41D8-81AA-AD7892C50FB1}" type="PERCENTAGE">
                      <a:rPr lang="ru-RU" smtClean="0"/>
                      <a:pPr/>
                      <a:t>[ПРОЦЕНТ]</a:t>
                    </a:fld>
                    <a:r>
                      <a:rPr lang="ru-RU" smtClean="0"/>
                      <a:t>Водный транспорт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27C4752-3465-43C0-8623-CBDFE90E391F}" type="PERCENTAGE">
                      <a:rPr lang="ru-RU" smtClean="0"/>
                      <a:pPr/>
                      <a:t>[ПРОЦЕНТ]</a:t>
                    </a:fld>
                    <a:r>
                      <a:rPr lang="ru-RU" smtClean="0"/>
                      <a:t> Автомобильный</a:t>
                    </a:r>
                    <a:r>
                      <a:rPr lang="ru-RU" baseline="0" smtClean="0"/>
                      <a:t> транспорт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883B07A-69F5-4CA0-B7E6-D53D25D1F590}" type="PERCENTAGE">
                      <a:rPr lang="ru-RU" smtClean="0"/>
                      <a:pPr/>
                      <a:t>[ПРОЦЕНТ]</a:t>
                    </a:fld>
                    <a:r>
                      <a:rPr lang="ru-RU" smtClean="0"/>
                      <a:t> Дорожного хозяйства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FAB06C8-3958-422A-B74C-471DC1594077}" type="PERCENTAGE">
                      <a:rPr lang="ru-RU" smtClean="0"/>
                      <a:pPr/>
                      <a:t>[ПРОЦЕНТ]</a:t>
                    </a:fld>
                    <a:r>
                      <a:rPr lang="ru-RU" dirty="0" smtClean="0"/>
                      <a:t> Промышленные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7E1B008-2D4F-4014-906C-9E71165F11F4}" type="PERCENTAGE">
                      <a:rPr lang="ru-RU" smtClean="0"/>
                      <a:pPr/>
                      <a:t>[ПРОЦЕНТ]</a:t>
                    </a:fld>
                    <a:r>
                      <a:rPr lang="ru-RU" smtClean="0"/>
                      <a:t> Прочие организации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Лист1!$C$3:$C$9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10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6520C4C2-FD62-4583-8FFC-B2868ADECAAA}" type="PERCENTAGE">
                      <a:rPr lang="ru-RU" smtClean="0"/>
                      <a:pPr/>
                      <a:t>[ПРОЦЕНТ]</a:t>
                    </a:fld>
                    <a:r>
                      <a:rPr lang="ru-RU" dirty="0" smtClean="0"/>
                      <a:t> Авиации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1627616469816277"/>
                  <c:y val="1.8033880976385556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0%</a:t>
                    </a:r>
                    <a:r>
                      <a:rPr lang="ru-RU" baseline="0" smtClean="0"/>
                      <a:t> Водный траанспорт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fld id="{8D594265-B1FB-4894-91A1-DD3CCDB9CC51}" type="PERCENTAGE">
                      <a:rPr lang="ru-RU" smtClean="0"/>
                      <a:pPr/>
                      <a:t>[ПРОЦЕНТ]</a:t>
                    </a:fld>
                    <a:r>
                      <a:rPr lang="ru-RU" smtClean="0"/>
                      <a:t> БелЖД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6.1575787401574877E-2"/>
                  <c:y val="0.13164733112761456"/>
                </c:manualLayout>
              </c:layout>
              <c:tx>
                <c:rich>
                  <a:bodyPr/>
                  <a:lstStyle/>
                  <a:p>
                    <a:fld id="{F6DEDC9D-9E1C-4A88-A771-38EA238F7E29}" type="PERCENTAGE">
                      <a:rPr lang="ru-RU" smtClean="0"/>
                      <a:pPr/>
                      <a:t>[ПРОЦЕНТ]</a:t>
                    </a:fld>
                    <a:r>
                      <a:rPr lang="ru-RU" dirty="0" smtClean="0"/>
                      <a:t> Автомобильный</a:t>
                    </a:r>
                    <a:r>
                      <a:rPr lang="ru-RU" baseline="0" dirty="0" smtClean="0"/>
                      <a:t> транспорта</a:t>
                    </a:r>
                    <a:r>
                      <a:rPr lang="ru-RU" dirty="0" smtClean="0"/>
                      <a:t>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6DD51B7-9D0E-4676-8E37-8EFD31FB5113}" type="PERCENTAGE">
                      <a:rPr lang="ru-RU" smtClean="0"/>
                      <a:pPr/>
                      <a:t>[ПРОЦЕНТ]</a:t>
                    </a:fld>
                    <a:r>
                      <a:rPr lang="ru-RU" dirty="0" smtClean="0"/>
                      <a:t> Дорожного хозяйства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2.7276082677165356E-4"/>
                  <c:y val="8.8382488675574744E-2"/>
                </c:manualLayout>
              </c:layout>
              <c:tx>
                <c:rich>
                  <a:bodyPr/>
                  <a:lstStyle/>
                  <a:p>
                    <a:fld id="{A153D0FB-826A-453A-846B-7D61ABF61D05}" type="PERCENTAGE">
                      <a:rPr lang="ru-RU" smtClean="0"/>
                      <a:pPr/>
                      <a:t>[ПРОЦЕНТ]</a:t>
                    </a:fld>
                    <a:r>
                      <a:rPr lang="ru-RU" dirty="0" smtClean="0"/>
                      <a:t> Промышленные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0834219160104987"/>
                  <c:y val="0.17132186927566279"/>
                </c:manualLayout>
              </c:layout>
              <c:tx>
                <c:rich>
                  <a:bodyPr/>
                  <a:lstStyle/>
                  <a:p>
                    <a:fld id="{303EAB92-D2CE-499A-B319-9349A51627AA}" type="PERCENTAGE">
                      <a:rPr lang="ru-RU" smtClean="0"/>
                      <a:pPr/>
                      <a:t>[ПРОЦЕНТ]</a:t>
                    </a:fld>
                    <a:r>
                      <a:rPr lang="ru-RU" smtClean="0"/>
                      <a:t>Прочие организации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Лист1!$D$3:$D$9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Лист1!$B$14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Лист1!$B$15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Лист1!$B$16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Лист1!$B$17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Лист1!$B$18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Лист1!$B$19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96202992"/>
        <c:axId val="295824912"/>
      </c:barChart>
      <c:catAx>
        <c:axId val="2962029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824912"/>
        <c:crosses val="autoZero"/>
        <c:auto val="1"/>
        <c:lblAlgn val="ctr"/>
        <c:lblOffset val="100"/>
        <c:noMultiLvlLbl val="0"/>
      </c:catAx>
      <c:valAx>
        <c:axId val="29582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20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200" dirty="0" smtClean="0"/>
              <a:t>Возрастной состав потерпевших</a:t>
            </a:r>
            <a:endParaRPr lang="ru-RU" sz="2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ru-RU" baseline="0" smtClean="0"/>
                      <a:t> чел.</a:t>
                    </a:r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5C94F939-9272-4A4B-A82A-724F34F0DCD5}" type="VALUE">
                      <a:rPr lang="ru-RU" smtClean="0"/>
                      <a:pPr/>
                      <a:t>[ЗНАЧЕНИЕ]</a:t>
                    </a:fld>
                    <a:r>
                      <a:rPr lang="ru-RU" smtClean="0"/>
                      <a:t> чел.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DE7F932-9BA4-4784-BE11-BA6310883BFD}" type="VALUE">
                      <a:rPr lang="ru-RU" smtClean="0"/>
                      <a:pPr/>
                      <a:t>[ЗНАЧЕНИЕ]</a:t>
                    </a:fld>
                    <a:r>
                      <a:rPr lang="ru-RU" smtClean="0"/>
                      <a:t> чел.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E2FA33D-6E43-4B95-8BFB-E7049DCC9285}" type="VALUE">
                      <a:rPr lang="ru-RU" smtClean="0"/>
                      <a:pPr/>
                      <a:t>[ЗНАЧЕНИЕ]</a:t>
                    </a:fld>
                    <a:r>
                      <a:rPr lang="ru-RU" smtClean="0"/>
                      <a:t>чел.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8909AE5-A5A5-4259-85B2-68B240B865F7}" type="VALUE">
                      <a:rPr lang="ru-RU" smtClean="0"/>
                      <a:pPr/>
                      <a:t>[ЗНАЧЕНИЕ]</a:t>
                    </a:fld>
                    <a:r>
                      <a:rPr lang="ru-RU" smtClean="0"/>
                      <a:t> чел.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Лист1!$A$23:$A$27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11</c:v>
                </c:pt>
                <c:pt idx="3">
                  <c:v>8</c:v>
                </c:pt>
                <c:pt idx="4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96373808"/>
        <c:axId val="295855272"/>
      </c:barChart>
      <c:catAx>
        <c:axId val="296373808"/>
        <c:scaling>
          <c:orientation val="minMax"/>
        </c:scaling>
        <c:delete val="1"/>
        <c:axPos val="b"/>
        <c:majorTickMark val="none"/>
        <c:minorTickMark val="none"/>
        <c:tickLblPos val="nextTo"/>
        <c:crossAx val="295855272"/>
        <c:crosses val="autoZero"/>
        <c:auto val="1"/>
        <c:lblAlgn val="ctr"/>
        <c:lblOffset val="100"/>
        <c:noMultiLvlLbl val="0"/>
      </c:catAx>
      <c:valAx>
        <c:axId val="295855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637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000" dirty="0" smtClean="0"/>
              <a:t>Возрастной</a:t>
            </a:r>
            <a:r>
              <a:rPr lang="ru-RU" sz="3000" baseline="0" dirty="0" smtClean="0"/>
              <a:t> состав умерших на производстве по состоянию здоровья</a:t>
            </a:r>
            <a:endParaRPr lang="ru-RU" sz="3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571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val>
            <c:numRef>
              <c:f>Лист1!$C$23:$C$31</c:f>
              <c:numCache>
                <c:formatCode>General</c:formatCode>
                <c:ptCount val="9"/>
                <c:pt idx="0">
                  <c:v>56</c:v>
                </c:pt>
                <c:pt idx="1">
                  <c:v>56</c:v>
                </c:pt>
                <c:pt idx="2">
                  <c:v>33</c:v>
                </c:pt>
                <c:pt idx="3">
                  <c:v>52</c:v>
                </c:pt>
                <c:pt idx="4">
                  <c:v>58</c:v>
                </c:pt>
                <c:pt idx="5">
                  <c:v>46</c:v>
                </c:pt>
                <c:pt idx="6">
                  <c:v>50</c:v>
                </c:pt>
                <c:pt idx="7">
                  <c:v>60</c:v>
                </c:pt>
                <c:pt idx="8">
                  <c:v>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866712"/>
        <c:axId val="296013184"/>
      </c:lineChart>
      <c:catAx>
        <c:axId val="2958667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013184"/>
        <c:crossesAt val="0"/>
        <c:auto val="1"/>
        <c:lblAlgn val="ctr"/>
        <c:lblOffset val="100"/>
        <c:noMultiLvlLbl val="0"/>
      </c:catAx>
      <c:valAx>
        <c:axId val="29601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86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0.01913</cdr:x>
      <cdr:y>0.67481</cdr:y>
    </cdr:from>
    <cdr:to>
      <cdr:x>0.18702</cdr:x>
      <cdr:y>0.84066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268" y="3668008"/>
          <a:ext cx="2046915" cy="901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21-30 лет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0.21913</cdr:x>
      <cdr:y>0.49413</cdr:y>
    </cdr:from>
    <cdr:to>
      <cdr:x>0.38702</cdr:x>
      <cdr:y>0.65998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71668" y="2685875"/>
          <a:ext cx="2046915" cy="901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31-40 лет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0.41913</cdr:x>
      <cdr:y>0.10472</cdr:y>
    </cdr:from>
    <cdr:to>
      <cdr:x>0.58702</cdr:x>
      <cdr:y>0.27057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10068" y="569208"/>
          <a:ext cx="2046915" cy="901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41-50 лет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0.59691</cdr:x>
      <cdr:y>0.26671</cdr:y>
    </cdr:from>
    <cdr:to>
      <cdr:x>0.7648</cdr:x>
      <cdr:y>0.43256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277534" y="1449742"/>
          <a:ext cx="2046915" cy="901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51-60 лет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0.81497</cdr:x>
      <cdr:y>0.74646</cdr:y>
    </cdr:from>
    <cdr:to>
      <cdr:x>0.98286</cdr:x>
      <cdr:y>0.91231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936068" y="4057475"/>
          <a:ext cx="2046915" cy="901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 старше 61 года</a:t>
          </a:r>
          <a:endParaRPr lang="ru-RU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BCC4D-131E-4AF2-9831-DEC6F81D595D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67A83-70E2-4BA3-B3D8-8BDC6B22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9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91AA41-7209-4340-B68C-24F54D47102F}" type="slidenum">
              <a:rPr lang="ru-RU">
                <a:latin typeface="Times New Roman" panose="02020603050405020304" pitchFamily="18" charset="0"/>
              </a:rPr>
              <a:pPr/>
              <a:t>2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8882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5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5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3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6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2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7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8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1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3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8FBC-B48D-4BA3-B812-FD345D4A1F66}" type="datetimeFigureOut">
              <a:rPr lang="ru-RU" smtClean="0"/>
              <a:t>20.07.2018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9CBFB-3D56-4A79-8AB7-C4F5C733E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3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pb.by/kcfinder/upload/images/s000277_3418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4557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55738" y="131763"/>
            <a:ext cx="76882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ФЕДЕРАЦИЯ ПРОФСОЮЗОВ БЕЛАРУСИ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47" y="912879"/>
            <a:ext cx="41767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231339" y="4529270"/>
            <a:ext cx="11809927" cy="2016125"/>
          </a:xfrm>
          <a:prstGeom prst="rect">
            <a:avLst/>
          </a:prstGeom>
          <a:effectLst/>
        </p:spPr>
        <p:txBody>
          <a:bodyPr anchor="b"/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3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97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</a:t>
            </a:r>
            <a:r>
              <a:rPr lang="ru-RU" sz="3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39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3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118247"/>
              </p:ext>
            </p:extLst>
          </p:nvPr>
        </p:nvGraphicFramePr>
        <p:xfrm>
          <a:off x="0" y="1621102"/>
          <a:ext cx="12344400" cy="5236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754435" y="2612548"/>
            <a:ext cx="2046793" cy="9015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Детали</a:t>
            </a:r>
          </a:p>
          <a:p>
            <a:pPr algn="ctr"/>
            <a:r>
              <a:rPr lang="ru-RU" sz="1800" b="1" dirty="0" smtClean="0"/>
              <a:t> (</a:t>
            </a:r>
            <a:r>
              <a:rPr lang="ru-RU" sz="1800" b="1" dirty="0"/>
              <a:t>8</a:t>
            </a:r>
            <a:r>
              <a:rPr lang="ru-RU" sz="1800" b="1" dirty="0" smtClean="0"/>
              <a:t> случаев)</a:t>
            </a:r>
            <a:endParaRPr lang="ru-RU" sz="18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995268" y="1991608"/>
            <a:ext cx="2046915" cy="9015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ДТП</a:t>
            </a:r>
          </a:p>
          <a:p>
            <a:pPr algn="ctr"/>
            <a:r>
              <a:rPr lang="ru-RU" sz="1800" b="1" dirty="0" smtClean="0"/>
              <a:t> (10 случаев)</a:t>
            </a:r>
            <a:endParaRPr lang="ru-RU" sz="1800" b="1" dirty="0"/>
          </a:p>
        </p:txBody>
      </p:sp>
      <p:sp>
        <p:nvSpPr>
          <p:cNvPr id="12" name="TextBox 1"/>
          <p:cNvSpPr txBox="1"/>
          <p:nvPr/>
        </p:nvSpPr>
        <p:spPr>
          <a:xfrm>
            <a:off x="8061764" y="5644087"/>
            <a:ext cx="2046793" cy="9015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Пожар</a:t>
            </a:r>
          </a:p>
          <a:p>
            <a:pPr algn="ctr"/>
            <a:r>
              <a:rPr lang="ru-RU" sz="1800" b="1" dirty="0" smtClean="0"/>
              <a:t> (</a:t>
            </a:r>
            <a:r>
              <a:rPr lang="ru-RU" sz="1800" b="1" dirty="0"/>
              <a:t>1</a:t>
            </a:r>
            <a:r>
              <a:rPr lang="ru-RU" sz="1800" b="1" dirty="0" smtClean="0"/>
              <a:t> случай)</a:t>
            </a:r>
            <a:endParaRPr lang="ru-RU" sz="1800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6278836" y="4635320"/>
            <a:ext cx="2046915" cy="9015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Падение</a:t>
            </a:r>
          </a:p>
          <a:p>
            <a:pPr algn="ctr"/>
            <a:r>
              <a:rPr lang="ru-RU" sz="1800" b="1" dirty="0" smtClean="0"/>
              <a:t> (</a:t>
            </a:r>
            <a:r>
              <a:rPr lang="ru-RU" sz="1800" b="1" dirty="0"/>
              <a:t>3</a:t>
            </a:r>
            <a:r>
              <a:rPr lang="ru-RU" sz="1800" b="1" dirty="0" smtClean="0"/>
              <a:t> случая)</a:t>
            </a:r>
            <a:endParaRPr lang="ru-RU" sz="18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9773132" y="2368253"/>
            <a:ext cx="2046793" cy="9014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Здоровье</a:t>
            </a:r>
          </a:p>
          <a:p>
            <a:pPr algn="ctr"/>
            <a:r>
              <a:rPr lang="ru-RU" sz="1800" b="1" dirty="0" smtClean="0"/>
              <a:t> (9 случаев)</a:t>
            </a:r>
            <a:endParaRPr lang="ru-RU" sz="18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4431520" y="5406947"/>
            <a:ext cx="2046793" cy="90150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Прочие</a:t>
            </a:r>
          </a:p>
          <a:p>
            <a:pPr algn="ctr"/>
            <a:r>
              <a:rPr lang="ru-RU" sz="1800" b="1" dirty="0" smtClean="0"/>
              <a:t> (</a:t>
            </a:r>
            <a:r>
              <a:rPr lang="ru-RU" sz="1800" b="1" dirty="0"/>
              <a:t>1</a:t>
            </a:r>
            <a:r>
              <a:rPr lang="ru-RU" sz="1800" b="1" dirty="0" smtClean="0"/>
              <a:t> случай)</a:t>
            </a:r>
            <a:endParaRPr lang="ru-RU" sz="1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92250" y="1144048"/>
            <a:ext cx="98909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cs typeface="Aharoni" panose="02010803020104030203" pitchFamily="2" charset="-79"/>
              </a:rPr>
              <a:t>Диаграмма видом происшествий по информации </a:t>
            </a:r>
            <a:r>
              <a:rPr lang="ru-RU" sz="2500" b="1" dirty="0" err="1" smtClean="0">
                <a:cs typeface="Aharoni" panose="02010803020104030203" pitchFamily="2" charset="-79"/>
              </a:rPr>
              <a:t>БелПрофТранс</a:t>
            </a:r>
            <a:r>
              <a:rPr lang="ru-RU" sz="2500" b="1" dirty="0" smtClean="0">
                <a:cs typeface="Aharoni" panose="02010803020104030203" pitchFamily="2" charset="-79"/>
              </a:rPr>
              <a:t> </a:t>
            </a:r>
            <a:endParaRPr lang="ru-RU" sz="2500" b="1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3323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442902"/>
              </p:ext>
            </p:extLst>
          </p:nvPr>
        </p:nvGraphicFramePr>
        <p:xfrm>
          <a:off x="0" y="1422400"/>
          <a:ext cx="12192000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02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850385"/>
              </p:ext>
            </p:extLst>
          </p:nvPr>
        </p:nvGraphicFramePr>
        <p:xfrm>
          <a:off x="0" y="1099221"/>
          <a:ext cx="12192000" cy="575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9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7991" y="974032"/>
            <a:ext cx="7678738" cy="383181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</a:p>
          <a:p>
            <a:pPr algn="ctr" eaLnBrk="1" hangingPunct="1"/>
            <a:r>
              <a:rPr lang="ru-RU" sz="4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технических инспекторов труда </a:t>
            </a:r>
            <a:endParaRPr lang="ru-RU" sz="45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 1-е полугодие 2018г</a:t>
            </a:r>
            <a:r>
              <a:rPr lang="ru-RU" sz="4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dirty="0">
              <a:latin typeface="Corbel" panose="020B0503020204020204" pitchFamily="34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60" y="4237149"/>
            <a:ext cx="4030539" cy="2620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2707"/>
            <a:ext cx="4387939" cy="29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83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957828"/>
              </p:ext>
            </p:extLst>
          </p:nvPr>
        </p:nvGraphicFramePr>
        <p:xfrm>
          <a:off x="0" y="2"/>
          <a:ext cx="12192000" cy="6857999"/>
        </p:xfrm>
        <a:graphic>
          <a:graphicData uri="http://schemas.openxmlformats.org/drawingml/2006/table">
            <a:tbl>
              <a:tblPr/>
              <a:tblGrid>
                <a:gridCol w="831796"/>
                <a:gridCol w="8074922"/>
                <a:gridCol w="3285282"/>
              </a:tblGrid>
              <a:tr h="5921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 показателя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полугодие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проведенных  проверок,  всего: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76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8EA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1.1.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 в  том  числе, где  не  создан  профсоюз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2.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выявленных  в  ходе  проверок  нарушений,  всего: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957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8EA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2.1.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в  том  числе,  где  не  создан  профсоюз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3</a:t>
                      </a:r>
                      <a:endParaRPr lang="ru-RU" sz="1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выданных  в  ходе  проверок  представлений,  всего: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74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3.1.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 в  том  числе,  где  не  создан  профсоюз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4.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оформленных  в  ходе  проверок  справок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2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7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проведенных  мониторингов, всего: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7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383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7C6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5.1.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в  том  числе,  где  не  создан  профсоюз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7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выявленных  в ходе  мониторингов  нарушений, всего: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7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3040</a:t>
                      </a:r>
                      <a:endParaRPr lang="ru-RU" sz="15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7C6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6.1.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в  том  числе,  где  не  создан  профсоюз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79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47475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выданных  в  ходе  мониторингов  рекомендаций, всего: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351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7.1.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в  том  числе, где  не  создан профсоюз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5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8.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оформленных  в ходе  мониторингов  справок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32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9.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приостановленных  контролируемых  субъектов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10.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приостановленных  цехов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11.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приостановленных  участков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12.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приостановленного  оборудования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85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13.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участий  в  расследовании  несчастных  случаев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20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14.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Количество  рассмотренных  обращений, всего: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effectLst/>
                          <a:latin typeface="Arial Cyr" panose="020B0604020202020204" pitchFamily="34" charset="0"/>
                        </a:rPr>
                        <a:t>42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  <a:tr h="2568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15.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       в  том   числе  письменных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8394" marR="8394" marT="8394" marB="0" anchor="b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6</a:t>
                      </a:r>
                      <a:endParaRPr lang="ru-RU" sz="15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6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59856"/>
              </p:ext>
            </p:extLst>
          </p:nvPr>
        </p:nvGraphicFramePr>
        <p:xfrm>
          <a:off x="0" y="0"/>
          <a:ext cx="12191998" cy="6858000"/>
        </p:xfrm>
        <a:graphic>
          <a:graphicData uri="http://schemas.openxmlformats.org/drawingml/2006/table">
            <a:tbl>
              <a:tblPr/>
              <a:tblGrid>
                <a:gridCol w="839742"/>
                <a:gridCol w="1928747"/>
                <a:gridCol w="471901"/>
                <a:gridCol w="350902"/>
                <a:gridCol w="469481"/>
                <a:gridCol w="459802"/>
                <a:gridCol w="1016403"/>
                <a:gridCol w="764722"/>
                <a:gridCol w="468350"/>
                <a:gridCol w="588614"/>
                <a:gridCol w="789604"/>
                <a:gridCol w="1091089"/>
                <a:gridCol w="1363862"/>
                <a:gridCol w="1588779"/>
              </a:tblGrid>
              <a:tr h="3310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№п/п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Ф.И.О.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Проверки 2018 год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Количество нарушений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нарушений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на одну проверку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Участие в расследовании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н/с (2-й </a:t>
                      </a:r>
                      <a:r>
                        <a:rPr kumimoji="1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кв</a:t>
                      </a: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37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II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IV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II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IV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Белко  А.Г.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80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163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Войтович  Л.В.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63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488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Горбачевский  Ю.А.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36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Пугачева В.В.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11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Новик А.И.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40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Акулич</a:t>
                      </a: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Д.И.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30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Вальковский</a:t>
                      </a: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А.В.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22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Герасимов  С.В.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27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Гулак</a:t>
                      </a: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И.А.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Кунцевич</a:t>
                      </a: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А.В.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58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Ревинский Б.А.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Фурман В.М.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3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Серый С.Н.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18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Брызгалев В.А.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37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ИТОГО:     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76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3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427</a:t>
                      </a:r>
                      <a:endParaRPr lang="ru-RU" sz="1700" b="0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530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957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99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0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68551"/>
              </p:ext>
            </p:extLst>
          </p:nvPr>
        </p:nvGraphicFramePr>
        <p:xfrm>
          <a:off x="0" y="0"/>
          <a:ext cx="12191998" cy="6857999"/>
        </p:xfrm>
        <a:graphic>
          <a:graphicData uri="http://schemas.openxmlformats.org/drawingml/2006/table">
            <a:tbl>
              <a:tblPr/>
              <a:tblGrid>
                <a:gridCol w="839742"/>
                <a:gridCol w="1928747"/>
                <a:gridCol w="471901"/>
                <a:gridCol w="494483"/>
                <a:gridCol w="325900"/>
                <a:gridCol w="459802"/>
                <a:gridCol w="1016403"/>
                <a:gridCol w="764722"/>
                <a:gridCol w="575618"/>
                <a:gridCol w="481346"/>
                <a:gridCol w="789604"/>
                <a:gridCol w="1091089"/>
                <a:gridCol w="1363862"/>
                <a:gridCol w="1588779"/>
              </a:tblGrid>
              <a:tr h="33555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№п/п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Ф.И.О.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Мониторинги 2018 год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Количество нарушений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нарушений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на один мониторинг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Участие в расследовании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н/с (1-2кв.)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1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II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IV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II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III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IV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Всего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Белко  А.Г.</a:t>
                      </a:r>
                      <a:endParaRPr kumimoji="1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192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385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Войтович  Л.В.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139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294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6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Горбачевский  Ю.А.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317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Пугачева В.В.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274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Новик А.И.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176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Акулич</a:t>
                      </a: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Д.И.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28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Вальковский</a:t>
                      </a: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А.В.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80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Герасимов  С.В.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Гулак</a:t>
                      </a: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И.А.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Кунцевич</a:t>
                      </a: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А.В.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Ревинский Б.А.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0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Фурман В.М.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13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26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Серый С.Н.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2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Брызгалев В.А.</a:t>
                      </a: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1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3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0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</a:t>
                      </a:r>
                      <a:endParaRPr lang="ru-RU" sz="17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1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269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ИТОГО:     </a:t>
                      </a:r>
                      <a:endParaRPr kumimoji="1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187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196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383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A3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1477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1563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3040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993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6737" marR="1673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97" y="2051947"/>
            <a:ext cx="1157381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 в Слуцком районе 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</p:spTree>
    <p:extLst>
      <p:ext uri="{BB962C8B-B14F-4D97-AF65-F5344CB8AC3E}">
        <p14:creationId xmlns:p14="http://schemas.microsoft.com/office/powerpoint/2010/main" val="12366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6" y="1223778"/>
            <a:ext cx="12207875" cy="56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2192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183" y="1292225"/>
            <a:ext cx="11887200" cy="449353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работы технической инспекции труда </a:t>
            </a:r>
            <a:endParaRPr lang="ru-RU" sz="35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5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1-е полугодие 2018 </a:t>
            </a:r>
            <a:r>
              <a:rPr lang="ru-RU" sz="35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задачах по выполнению плана работы на 2018 год</a:t>
            </a:r>
          </a:p>
          <a:p>
            <a:pPr algn="ctr"/>
            <a:endParaRPr lang="ru-RU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технический инспектор труда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Серый Сергей Николаевич</a:t>
            </a:r>
          </a:p>
        </p:txBody>
      </p:sp>
    </p:spTree>
    <p:extLst>
      <p:ext uri="{BB962C8B-B14F-4D97-AF65-F5344CB8AC3E}">
        <p14:creationId xmlns:p14="http://schemas.microsoft.com/office/powerpoint/2010/main" val="16885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97" y="2051947"/>
            <a:ext cx="1157381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 ДЭУ № 31 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</p:spTree>
    <p:extLst>
      <p:ext uri="{BB962C8B-B14F-4D97-AF65-F5344CB8AC3E}">
        <p14:creationId xmlns:p14="http://schemas.microsoft.com/office/powerpoint/2010/main" val="37029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221"/>
            <a:ext cx="12192000" cy="574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97" y="2051947"/>
            <a:ext cx="1157381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 в Германии на А2 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</p:spTree>
    <p:extLst>
      <p:ext uri="{BB962C8B-B14F-4D97-AF65-F5344CB8AC3E}">
        <p14:creationId xmlns:p14="http://schemas.microsoft.com/office/powerpoint/2010/main" val="16703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9220"/>
            <a:ext cx="12192001" cy="57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221"/>
            <a:ext cx="12192000" cy="57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221"/>
            <a:ext cx="12192000" cy="57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97" y="2051947"/>
            <a:ext cx="11573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 на МКАД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</p:spTree>
    <p:extLst>
      <p:ext uri="{BB962C8B-B14F-4D97-AF65-F5344CB8AC3E}">
        <p14:creationId xmlns:p14="http://schemas.microsoft.com/office/powerpoint/2010/main" val="24588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779"/>
            <a:ext cx="12192000" cy="56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221"/>
            <a:ext cx="12192000" cy="57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4363"/>
            <a:ext cx="1219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4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</a:p>
          <a:p>
            <a:pPr algn="ctr" eaLnBrk="1" hangingPunct="1"/>
            <a:r>
              <a:rPr lang="ru-RU" sz="4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производственном травматизме в организациях, входящих в </a:t>
            </a:r>
            <a:r>
              <a:rPr lang="ru-RU" sz="45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БелПрофТранс</a:t>
            </a:r>
            <a:r>
              <a:rPr lang="ru-RU" sz="4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sz="4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</a:t>
            </a:r>
            <a:r>
              <a:rPr lang="ru-RU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01.07.2018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dirty="0">
              <a:latin typeface="Corbel" panose="020B0503020204020204" pitchFamily="34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</p:spTree>
    <p:extLst>
      <p:ext uri="{BB962C8B-B14F-4D97-AF65-F5344CB8AC3E}">
        <p14:creationId xmlns:p14="http://schemas.microsoft.com/office/powerpoint/2010/main" val="4944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221"/>
            <a:ext cx="12192000" cy="575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97" y="2051947"/>
            <a:ext cx="1157381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 на М1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</p:spTree>
    <p:extLst>
      <p:ext uri="{BB962C8B-B14F-4D97-AF65-F5344CB8AC3E}">
        <p14:creationId xmlns:p14="http://schemas.microsoft.com/office/powerpoint/2010/main" val="36071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597"/>
            <a:ext cx="12192000" cy="60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397" y="2051947"/>
            <a:ext cx="1157381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</p:spTree>
    <p:extLst>
      <p:ext uri="{BB962C8B-B14F-4D97-AF65-F5344CB8AC3E}">
        <p14:creationId xmlns:p14="http://schemas.microsoft.com/office/powerpoint/2010/main" val="30093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3"/>
          <p:cNvSpPr txBox="1">
            <a:spLocks/>
          </p:cNvSpPr>
          <p:nvPr/>
        </p:nvSpPr>
        <p:spPr bwMode="auto">
          <a:xfrm>
            <a:off x="3581400" y="6096000"/>
            <a:ext cx="7239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sz="150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graphicFrame>
        <p:nvGraphicFramePr>
          <p:cNvPr id="6" name="Group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371733"/>
              </p:ext>
            </p:extLst>
          </p:nvPr>
        </p:nvGraphicFramePr>
        <p:xfrm>
          <a:off x="2" y="1"/>
          <a:ext cx="12191997" cy="6857999"/>
        </p:xfrm>
        <a:graphic>
          <a:graphicData uri="http://schemas.openxmlformats.org/drawingml/2006/table">
            <a:tbl>
              <a:tblPr/>
              <a:tblGrid>
                <a:gridCol w="1605722"/>
                <a:gridCol w="2706189"/>
                <a:gridCol w="824941"/>
                <a:gridCol w="810890"/>
                <a:gridCol w="867091"/>
                <a:gridCol w="1007592"/>
                <a:gridCol w="804868"/>
                <a:gridCol w="1057769"/>
                <a:gridCol w="867091"/>
                <a:gridCol w="881141"/>
                <a:gridCol w="758703"/>
              </a:tblGrid>
              <a:tr h="240728">
                <a:tc rowSpan="3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организаций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потерпевших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79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Всего 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Со смертельным исходом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С тяжелым исходом</a:t>
                      </a:r>
                      <a:endParaRPr kumimoji="1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731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2017г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2018г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(+)(-)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2017г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2018г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(+)(-)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2017г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2018г</a:t>
                      </a:r>
                      <a:endParaRPr kumimoji="1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(+)(-)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2174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Организации Белорусской железной дороги</a:t>
                      </a:r>
                      <a:endParaRPr kumimoji="1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054" marR="68054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41979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ОАО, акции которых переданы в управление </a:t>
                      </a:r>
                      <a:r>
                        <a:rPr kumimoji="1" lang="ru-RU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БелЖД</a:t>
                      </a:r>
                      <a:endParaRPr kumimoji="1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52174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Организации Департамента по авиации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43557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Организации водного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транспорта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449781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Организации автомобиль-</a:t>
                      </a:r>
                      <a:r>
                        <a:rPr kumimoji="1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ного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транспорта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Подчиненных Минтрансу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559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Коммунальной формы собственности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4497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Акционерные общества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1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449781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Организации дорожного 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хозяйства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ОАО холдинг «</a:t>
                      </a:r>
                      <a:r>
                        <a:rPr kumimoji="1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Белавтодор</a:t>
                      </a:r>
                      <a:r>
                        <a:rPr kumimoji="1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+2</a:t>
                      </a:r>
                      <a:endParaRPr lang="ru-RU" dirty="0"/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+2</a:t>
                      </a:r>
                      <a:endParaRPr lang="ru-RU" dirty="0"/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3726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РУП «Автодоры»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315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 «</a:t>
                      </a:r>
                      <a:r>
                        <a:rPr kumimoji="1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Облдорстрои</a:t>
                      </a:r>
                      <a:r>
                        <a:rPr kumimoji="1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+6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+1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kern="1200" dirty="0" smtClean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+5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41979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Организации промышленного комплекса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44978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организации (учеб. учреждения и др.)</a:t>
                      </a:r>
                    </a:p>
                  </a:txBody>
                  <a:tcPr marL="68054" marR="68054" marT="0" marB="0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B8B8"/>
                    </a:solidFill>
                  </a:tcPr>
                </a:tc>
              </a:tr>
              <a:tr h="43557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ВСЕГО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kumimoji="1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+8</a:t>
                      </a: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54" marR="680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5507" y="1783596"/>
            <a:ext cx="8388439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algn="ctr">
              <a:defRPr/>
            </a:pPr>
            <a:r>
              <a:rPr lang="ru-RU" sz="4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несчастных случаев в организациях, входящих в </a:t>
            </a:r>
            <a:r>
              <a:rPr lang="ru-RU" sz="45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БелПрофТранс</a:t>
            </a:r>
            <a:r>
              <a:rPr lang="ru-RU" sz="4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4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1-е полугодие 2018 года</a:t>
            </a:r>
            <a:endParaRPr lang="ru-RU" sz="45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</p:spTree>
    <p:extLst>
      <p:ext uri="{BB962C8B-B14F-4D97-AF65-F5344CB8AC3E}">
        <p14:creationId xmlns:p14="http://schemas.microsoft.com/office/powerpoint/2010/main" val="379710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4500" y="849475"/>
            <a:ext cx="8665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потерпевших по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подотраслям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491823"/>
              </p:ext>
            </p:extLst>
          </p:nvPr>
        </p:nvGraphicFramePr>
        <p:xfrm>
          <a:off x="0" y="1541972"/>
          <a:ext cx="12192000" cy="531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87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9226" y="974032"/>
            <a:ext cx="9581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тяжелотравмированных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подотраслям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075081"/>
              </p:ext>
            </p:extLst>
          </p:nvPr>
        </p:nvGraphicFramePr>
        <p:xfrm>
          <a:off x="0" y="2057400"/>
          <a:ext cx="1219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69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4300" y="860694"/>
            <a:ext cx="9407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погибших по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подотраслям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038140"/>
              </p:ext>
            </p:extLst>
          </p:nvPr>
        </p:nvGraphicFramePr>
        <p:xfrm>
          <a:off x="0" y="1576275"/>
          <a:ext cx="12192000" cy="528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697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6312" y="1223778"/>
            <a:ext cx="119956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информации о произошедших несчастных случаях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БелПрофТранс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происшествий по классификатору видов происшествия,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 к Инструкции о порядке заполнения, ведения и хранения документов, необходимых</a:t>
            </a:r>
          </a:p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расследования и учета несчастных случаев на производстве и профессиональных 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0500- Поражение электрическим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током (Ток);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0400 - Воздействие движущихся, разлетающихся, вращающихся предметов, деталей и тому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подобное (Детали);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0100 - Дорожно-транспортное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происшествие (ДТП);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1500 – Пожар;</a:t>
            </a:r>
          </a:p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0200 - Падение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потерпевшего (Падение);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1600-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(удар о шкаф, стену и др.); 1600- Состояние здоровья (здоровье)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0300 - Падение, обрушение конструкций зданий и сооружений, обвалы предметов, материалов, грунта и тому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подобное (Обрушение);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0600 - Воздействие экстремальных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 (Температура);</a:t>
            </a:r>
          </a:p>
          <a:p>
            <a:pPr algn="just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1000- Удушение;</a:t>
            </a:r>
          </a:p>
          <a:p>
            <a:pPr algn="just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0700- Воздействие электролита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>
            <a:fillRect/>
          </a:stretch>
        </p:blipFill>
        <p:spPr bwMode="auto">
          <a:xfrm>
            <a:off x="0" y="32421"/>
            <a:ext cx="1492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492250" y="156978"/>
            <a:ext cx="10699750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>
              <a:defRPr/>
            </a:pPr>
            <a:r>
              <a:rPr lang="ru-RU" sz="2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Белорусский профессиональный союз работников транспорта и коммуникаций </a:t>
            </a:r>
          </a:p>
        </p:txBody>
      </p:sp>
    </p:spTree>
    <p:extLst>
      <p:ext uri="{BB962C8B-B14F-4D97-AF65-F5344CB8AC3E}">
        <p14:creationId xmlns:p14="http://schemas.microsoft.com/office/powerpoint/2010/main" val="37720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1566</Words>
  <Application>Microsoft Office PowerPoint</Application>
  <PresentationFormat>Широкоэкранный</PresentationFormat>
  <Paragraphs>800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Aharoni</vt:lpstr>
      <vt:lpstr>Arial</vt:lpstr>
      <vt:lpstr>Arial Black</vt:lpstr>
      <vt:lpstr>Arial Cyr</vt:lpstr>
      <vt:lpstr>Calibri</vt:lpstr>
      <vt:lpstr>Calibri Light</vt:lpstr>
      <vt:lpstr>Century Gothic</vt:lpstr>
      <vt:lpstr>Corbel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Валяя</dc:creator>
  <cp:lastModifiedBy>User</cp:lastModifiedBy>
  <cp:revision>78</cp:revision>
  <cp:lastPrinted>2018-03-16T06:19:54Z</cp:lastPrinted>
  <dcterms:created xsi:type="dcterms:W3CDTF">2018-02-02T06:22:06Z</dcterms:created>
  <dcterms:modified xsi:type="dcterms:W3CDTF">2018-07-20T12:22:42Z</dcterms:modified>
</cp:coreProperties>
</file>